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9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SimSun" panose="02010600030101010101" pitchFamily="2" charset="-122"/>
      <p:regular r:id="rId14"/>
    </p:embeddedFont>
    <p:embeddedFont>
      <p:font typeface="Merriweather" panose="00000500000000000000" pitchFamily="34" charset="0"/>
      <p:regular r:id="rId15"/>
    </p:embeddedFont>
    <p:embeddedFont>
      <p:font typeface="Merriweather" panose="00000500000000000000" pitchFamily="34" charset="-122"/>
      <p:regular r:id="rId16"/>
    </p:embeddedFont>
    <p:embeddedFont>
      <p:font typeface="Merriweather" panose="00000500000000000000" pitchFamily="34" charset="-120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12.png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image" Target="../media/image11.png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696" y="661035"/>
            <a:ext cx="7461409" cy="1201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 New Era of Data-Driven Farming</a:t>
            </a:r>
            <a:endParaRPr lang="en-US" sz="375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6327696" y="2133243"/>
            <a:ext cx="3610570" cy="2599611"/>
          </a:xfrm>
          <a:prstGeom prst="roundRect">
            <a:avLst>
              <a:gd name="adj" fmla="val 562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297216" y="2133243"/>
            <a:ext cx="121920" cy="2599611"/>
          </a:xfrm>
          <a:prstGeom prst="roundRect">
            <a:avLst>
              <a:gd name="adj" fmla="val 82808"/>
            </a:avLst>
          </a:prstGeom>
          <a:solidFill>
            <a:srgbClr val="609DFF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6689884" y="2403991"/>
            <a:ext cx="2977634" cy="375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Simulation Game</a:t>
            </a:r>
            <a:endParaRPr lang="en-US" sz="235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6689884" y="2923818"/>
            <a:ext cx="2977634" cy="1538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Designed to make agriculture smarter, more sustainable, and data-driven.</a:t>
            </a:r>
            <a:endParaRPr lang="en-US" sz="1850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10178534" y="2133243"/>
            <a:ext cx="3610570" cy="2599611"/>
          </a:xfrm>
          <a:prstGeom prst="roundRect">
            <a:avLst>
              <a:gd name="adj" fmla="val 562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10148054" y="2133243"/>
            <a:ext cx="121920" cy="2599611"/>
          </a:xfrm>
          <a:prstGeom prst="roundRect">
            <a:avLst>
              <a:gd name="adj" fmla="val 82808"/>
            </a:avLst>
          </a:prstGeom>
          <a:solidFill>
            <a:srgbClr val="609DFF"/>
          </a:solidFill>
        </p:spPr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10540722" y="2403991"/>
            <a:ext cx="2977634" cy="375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Real-World Data</a:t>
            </a:r>
            <a:endParaRPr lang="en-US" sz="235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10540722" y="2923818"/>
            <a:ext cx="2977634" cy="1538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Uses NASA Earth observation datasets for realistic farming conditions.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7696" y="4973122"/>
            <a:ext cx="3610570" cy="2599611"/>
          </a:xfrm>
          <a:prstGeom prst="roundRect">
            <a:avLst>
              <a:gd name="adj" fmla="val 562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97216" y="4973122"/>
            <a:ext cx="121920" cy="2599611"/>
          </a:xfrm>
          <a:prstGeom prst="roundRect">
            <a:avLst>
              <a:gd name="adj" fmla="val 82808"/>
            </a:avLst>
          </a:prstGeom>
          <a:solidFill>
            <a:srgbClr val="609DFF"/>
          </a:solidFill>
        </p:spPr>
      </p:sp>
      <p:sp>
        <p:nvSpPr>
          <p:cNvPr id="14" name="Text 11"/>
          <p:cNvSpPr/>
          <p:nvPr/>
        </p:nvSpPr>
        <p:spPr>
          <a:xfrm>
            <a:off x="6689884" y="5243870"/>
            <a:ext cx="2977634" cy="375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Global Reach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689884" y="5763697"/>
            <a:ext cx="2977634" cy="1538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Recreates diverse farming scenarios across various regions worldwide.</a:t>
            </a: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15" y="1249680"/>
            <a:ext cx="6134100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991433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SmartFarm: Cultivating the Future of Agriculture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81488"/>
            <a:ext cx="7416403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SmartFarm is an innovative simulation game revolutionizing how we understand and engage with sustainable agriculture. It transforms complex data into an engaging experience, inspiring a new generation of farmers and policymakers.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89886"/>
            <a:ext cx="6974562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Your Farming Journey Begins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600" y="2106295"/>
            <a:ext cx="6996430" cy="789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Players embark on their agricultural adventure by making strategic choices that set the stage for their farm's success.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600" y="3118485"/>
            <a:ext cx="6993255" cy="789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Choose Your Location: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Select from diverse global regions, each with unique climate and soil characteristics.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994190"/>
            <a:ext cx="7500699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Select Your Crop: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Opt for crops best suited to your chosen environment and market demand.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70133"/>
            <a:ext cx="7500699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Plan Your Farm: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Decide on the optimal land area to cultivate, balancing resources and potential yield.</a:t>
            </a:r>
            <a:endParaRPr lang="en-US" sz="1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8660" y="0"/>
            <a:ext cx="63017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488" y="526018"/>
            <a:ext cx="7635478" cy="478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Balancing Productivity and Sustainability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556183" y="1391364"/>
            <a:ext cx="6412349" cy="612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SmartFarm's advanced simulation engine, powered by NASA data models, calculates the multifaceted outcomes of player decisions.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6183" y="2175629"/>
            <a:ext cx="6412349" cy="612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Profitability:</a:t>
            </a: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Track financial gains based on yields and market prices.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6183" y="2854762"/>
            <a:ext cx="6412349" cy="612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Resource Usage:</a:t>
            </a: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Monitor water, energy, and nutrient consumption.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6183" y="3533894"/>
            <a:ext cx="6412349" cy="612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Ecological Impact:</a:t>
            </a: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Understand how farming practices affect the environment.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69488" y="8277106"/>
            <a:ext cx="13291423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holistic approach highlights how smart farming can achieve both high productivity and nature conservation.</a:t>
            </a:r>
            <a:endParaRPr lang="en-US" sz="1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1214755"/>
            <a:ext cx="5480685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7356"/>
            <a:ext cx="9449872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Rewarding Excellence: The Leaderboard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2817971"/>
            <a:ext cx="1290280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038" y="2833211"/>
            <a:ext cx="4290774" cy="2606397"/>
          </a:xfrm>
          <a:prstGeom prst="roundRect">
            <a:avLst>
              <a:gd name="adj" fmla="val 3977"/>
            </a:avLst>
          </a:prstGeom>
          <a:solidFill>
            <a:srgbClr val="003180"/>
          </a:solidFill>
        </p:spPr>
      </p:sp>
      <p:sp>
        <p:nvSpPr>
          <p:cNvPr id="5" name="Text 3"/>
          <p:cNvSpPr/>
          <p:nvPr/>
        </p:nvSpPr>
        <p:spPr>
          <a:xfrm>
            <a:off x="1125855" y="3080028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Best Farmer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125855" y="3613547"/>
            <a:ext cx="3426976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Recognizing players with the highest overall profit.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169813" y="2833211"/>
            <a:ext cx="4290774" cy="2606397"/>
          </a:xfrm>
          <a:prstGeom prst="rect">
            <a:avLst/>
          </a:prstGeom>
          <a:solidFill>
            <a:srgbClr val="003180"/>
          </a:solidFill>
        </p:spPr>
      </p:sp>
      <p:sp>
        <p:nvSpPr>
          <p:cNvPr id="8" name="Shape 6"/>
          <p:cNvSpPr/>
          <p:nvPr/>
        </p:nvSpPr>
        <p:spPr>
          <a:xfrm>
            <a:off x="5169813" y="2833211"/>
            <a:ext cx="30480" cy="2606397"/>
          </a:xfrm>
          <a:prstGeom prst="roundRect">
            <a:avLst>
              <a:gd name="adj" fmla="val 340122"/>
            </a:avLst>
          </a:prstGeom>
          <a:solidFill>
            <a:srgbClr val="194A99"/>
          </a:solidFill>
        </p:spPr>
      </p:sp>
      <p:sp>
        <p:nvSpPr>
          <p:cNvPr id="9" name="Text 7"/>
          <p:cNvSpPr/>
          <p:nvPr/>
        </p:nvSpPr>
        <p:spPr>
          <a:xfrm>
            <a:off x="5786795" y="3080028"/>
            <a:ext cx="305681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Eco Guardian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786795" y="3613547"/>
            <a:ext cx="3056811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Celebrating sustainable resource use and minimal environmental impact.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4861322" y="3827859"/>
            <a:ext cx="616982" cy="61698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508" y="3943469"/>
            <a:ext cx="308491" cy="385643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60587" y="2833211"/>
            <a:ext cx="30480" cy="2606397"/>
          </a:xfrm>
          <a:prstGeom prst="roundRect">
            <a:avLst>
              <a:gd name="adj" fmla="val 340122"/>
            </a:avLst>
          </a:prstGeom>
          <a:solidFill>
            <a:srgbClr val="194A99"/>
          </a:solidFill>
        </p:spPr>
      </p:sp>
      <p:sp>
        <p:nvSpPr>
          <p:cNvPr id="15" name="Text 12"/>
          <p:cNvSpPr/>
          <p:nvPr/>
        </p:nvSpPr>
        <p:spPr>
          <a:xfrm>
            <a:off x="10077569" y="3080028"/>
            <a:ext cx="3254335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Innovation Champion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0077569" y="3613547"/>
            <a:ext cx="3426976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Awarding those who experiment with new techniques.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9152096" y="3827859"/>
            <a:ext cx="616982" cy="61698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282" y="3943469"/>
            <a:ext cx="308491" cy="38564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3798" y="5732502"/>
            <a:ext cx="129028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leaderboard encourages healthy competition and diverse strategies, proving that success can come in many forms.</a:t>
            </a:r>
            <a:endParaRPr lang="en-US" sz="19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666365"/>
            <a:ext cx="473265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060" y="377190"/>
            <a:ext cx="4460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Technology Powering SmartFarm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80060" y="994410"/>
            <a:ext cx="13670280" cy="219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platform leverages a robust tech stack to deliver a seamless and insightful experience.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676" y="1359257"/>
            <a:ext cx="2997199" cy="2997199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78332" y="4489549"/>
            <a:ext cx="1562505" cy="195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Python</a:t>
            </a:r>
            <a:endParaRPr lang="en-US" sz="135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78332" y="4759821"/>
            <a:ext cx="2997199" cy="199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Backend logic and data processing.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31770" y="1367358"/>
            <a:ext cx="2997199" cy="2997199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4231770" y="4489549"/>
            <a:ext cx="1562505" cy="195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Streamlit</a:t>
            </a:r>
            <a:endParaRPr lang="en-US" sz="1350" dirty="0"/>
          </a:p>
        </p:txBody>
      </p:sp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4231770" y="4759821"/>
            <a:ext cx="2997199" cy="199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Interactive and user-friendly interface (UI).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85208" y="1367358"/>
            <a:ext cx="2997199" cy="2997199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11"/>
            </p:custDataLst>
          </p:nvPr>
        </p:nvSpPr>
        <p:spPr>
          <a:xfrm>
            <a:off x="7385208" y="4489549"/>
            <a:ext cx="1562505" cy="195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Plotly</a:t>
            </a:r>
            <a:endParaRPr lang="en-US" sz="1350" dirty="0"/>
          </a:p>
        </p:txBody>
      </p:sp>
      <p:sp>
        <p:nvSpPr>
          <p:cNvPr id="12" name="Text 7"/>
          <p:cNvSpPr/>
          <p:nvPr>
            <p:custDataLst>
              <p:tags r:id="rId12"/>
            </p:custDataLst>
          </p:nvPr>
        </p:nvSpPr>
        <p:spPr>
          <a:xfrm>
            <a:off x="7385208" y="4759821"/>
            <a:ext cx="2997199" cy="199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Dynamic data visualization and charting.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538646" y="1367358"/>
            <a:ext cx="2997199" cy="2997199"/>
          </a:xfrm>
          <a:prstGeom prst="rect">
            <a:avLst/>
          </a:prstGeom>
        </p:spPr>
      </p:pic>
      <p:sp>
        <p:nvSpPr>
          <p:cNvPr id="14" name="Text 8"/>
          <p:cNvSpPr/>
          <p:nvPr>
            <p:custDataLst>
              <p:tags r:id="rId15"/>
            </p:custDataLst>
          </p:nvPr>
        </p:nvSpPr>
        <p:spPr>
          <a:xfrm>
            <a:off x="10538646" y="4489549"/>
            <a:ext cx="1562505" cy="195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Pandas</a:t>
            </a:r>
            <a:endParaRPr lang="en-US" sz="1350" dirty="0"/>
          </a:p>
        </p:txBody>
      </p:sp>
      <p:sp>
        <p:nvSpPr>
          <p:cNvPr id="15" name="Text 9"/>
          <p:cNvSpPr/>
          <p:nvPr>
            <p:custDataLst>
              <p:tags r:id="rId16"/>
            </p:custDataLst>
          </p:nvPr>
        </p:nvSpPr>
        <p:spPr>
          <a:xfrm>
            <a:off x="10538646" y="4759821"/>
            <a:ext cx="2997199" cy="199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Efficient data manipulation and analysis.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760" y="5039360"/>
            <a:ext cx="2995930" cy="299593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0060" y="9010769"/>
            <a:ext cx="1714619" cy="214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NASA Datasets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480060" y="9307354"/>
            <a:ext cx="3288983" cy="219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Real-world environmental insights.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4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749" y="3702368"/>
            <a:ext cx="12930902" cy="1213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Growing Knowledge, Responsibility, and a Greener Future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1213842" y="5462349"/>
            <a:ext cx="12566809" cy="776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"Through SmartFarm, we show that farming is not just about growing crops — it’s about growing knowledge, responsibility, and a greener future."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49749" y="5189220"/>
            <a:ext cx="30480" cy="1323023"/>
          </a:xfrm>
          <a:prstGeom prst="rect">
            <a:avLst/>
          </a:prstGeom>
          <a:solidFill>
            <a:srgbClr val="609DFF"/>
          </a:solidFill>
        </p:spPr>
      </p:sp>
      <p:sp>
        <p:nvSpPr>
          <p:cNvPr id="6" name="Text 3"/>
          <p:cNvSpPr/>
          <p:nvPr/>
        </p:nvSpPr>
        <p:spPr>
          <a:xfrm>
            <a:off x="849749" y="6785372"/>
            <a:ext cx="12930902" cy="776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We invite future farmers, students, and policymakers to experience the power of data-driven decision-making and embrace the importance of sustainable agriculture. Join us in cultivating a better tomorrow!</a:t>
            </a:r>
            <a:endParaRPr lang="en-US" sz="19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10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1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2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3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4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5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6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7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8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19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2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20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ags/tag3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4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5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6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7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8.xml><?xml version="1.0" encoding="utf-8"?>
<p:tagLst xmlns:p="http://schemas.openxmlformats.org/presentationml/2006/main">
  <p:tag name="KSO_WM_DIAGRAM_VIRTUALLY_FRAME" val="{&quot;height&quot;:204.6937795275591,&quot;left&quot;:495.84377952755904,&quot;top&quot;:167.97188976377953,&quot;width&quot;:589.9124409448821}"/>
</p:tagLst>
</file>

<file path=ppt/tags/tag9.xml><?xml version="1.0" encoding="utf-8"?>
<p:tagLst xmlns:p="http://schemas.openxmlformats.org/presentationml/2006/main">
  <p:tag name="KSO_WM_DIAGRAM_VIRTUALLY_FRAME" val="{&quot;height&quot;:283.5062204724412,&quot;left&quot;:23.4,&quot;top&quot;:107.02811023622046,&quot;width&quot;:1090.8000787401575}"/>
</p:tagLst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2617</Words>
  <Application>WPS Presentation</Application>
  <PresentationFormat>On-screen Show (16:9)</PresentationFormat>
  <Paragraphs>86</Paragraphs>
  <Slides>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Merriweather</vt:lpstr>
      <vt:lpstr>Merriweather</vt:lpstr>
      <vt:lpstr>Merriweather</vt:lpstr>
      <vt:lpstr>Merriweather Light</vt:lpstr>
      <vt:lpstr>Segoe Print</vt:lpstr>
      <vt:lpstr>Merriweather Light</vt:lpstr>
      <vt:lpstr>Merriweather Light</vt:lpstr>
      <vt:lpstr>Calibri</vt:lpstr>
      <vt:lpstr>Microsoft YaHei</vt:lpstr>
      <vt:lpstr>Arial Unicode MS</vt:lpstr>
      <vt:lpstr>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qwertyu qwertyu</cp:lastModifiedBy>
  <cp:revision>2</cp:revision>
  <dcterms:created xsi:type="dcterms:W3CDTF">2025-10-05T08:17:00Z</dcterms:created>
  <dcterms:modified xsi:type="dcterms:W3CDTF">2025-10-05T08:42:15Z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BD6D53EEAA7E42DB8F6B5F438E92DE00_12</vt:lpwstr>
  </property>
  <property fmtid="{D5CDD505-2E9C-101B-9397-08002B2CF9AE}" pid="3" name="KSOProductBuildVer">
    <vt:lpwstr>1033-12.2.0.22549</vt:lpwstr>
  </property>
</Properties>
</file>